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96" y="-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9DB118-C6E1-4F4F-B422-20831D276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43713B6-A3E4-406A-99A2-23FCCB694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2EA0E7C-00D9-4AEE-AF4D-C960DB6A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28D457A-EF0A-40FA-A1CD-7D8E8493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932A174-2324-4F04-9742-B87EF908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3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D9B578-88A4-42E6-832E-0D02B6C7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C4A8DA2-EC38-4E64-921E-0F29A69BA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3E89638-1104-4734-9D06-2FEFEEE3A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30C466E-B02F-4C47-A0A0-934A2121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58E46D5-E0BA-49ED-AF78-8574E640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3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1C920B36-D297-4EB0-9816-86CC0BC77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E264E48-5DA5-43F4-BD97-66042B68E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011A590-CCEA-4A10-B822-36A53DB8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161AB1E-86FF-4DF0-9D22-0985510D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A9F4A70-3609-4578-A20F-CC825279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58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891B0B-1D89-4E9F-A65F-01C3A729B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CD30F21-F58A-4FAA-B466-616196CE6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619AC3C-BC11-45A1-B600-56B8EBD3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F266A61-24F2-4694-909D-283711D7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9C36EF4-3008-406F-9FEA-35D28A33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90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074BB4-99A9-442F-B580-9C7BF938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D9B4159-F05E-4683-B38B-0F3F057D8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295A173-56D2-4F4F-8854-451822E7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A1EC022-0E81-4379-B359-3101606E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468AE6F-6227-48C8-A778-41814AFD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07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637754-B430-47AC-A1C5-3635C34B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A7457DF-49EA-40BD-8C53-14BC59882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F2CB546-82DC-42A7-A7C4-EDA7FD965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214B106-826A-4B2D-B926-67361B8E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7EDFA4A-6A9E-491E-BEDD-D701978E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A4EBA91-F70C-4328-9AF7-7081BD02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6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9B10CF-FE39-4728-9575-F4E07D8A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C2E5B2F-0685-4DD3-94C1-9C8B01CC7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8E9710A-053F-4B50-8A03-6E051A5C0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D4B5C4F-742D-4F30-AA32-50950AD99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39C3D51-AFF1-485A-88AB-26FE09989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9B20831-35F5-4D40-BA7A-BD816E3D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F53E1A41-5D34-487E-BE14-0A389668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932C05C-8102-4AA0-A32E-3A9936AE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87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719DF5-4451-4FF4-B51F-14E9F69F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8587D72-B52C-4BC7-807D-E1D9B6D9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C9C4E43-1E86-48E2-9C40-3D9F99F1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07386EF-0771-4BEF-8EE8-EF01EAA4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4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62BF767D-2AA6-4B53-87C3-59C66327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292BCDBF-8684-4049-BD8D-B451449C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D4EA10B-136F-4040-B26B-F3EF96BA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96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7E03D0-C0EF-438D-A100-70F247B9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64DD21E-595B-48E5-B379-C380F7F69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B5F143F-CEB1-4B72-AC45-632AB4CB2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2E48C8D-9B95-46E4-827F-6FBAB7F6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ECA4C97-7BA1-49D7-8AE9-7D62A7C6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F165BA3-4AA3-4260-BBE0-A8C8D687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62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F37ECD4-368A-4633-91B8-2439A1C5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9D1F4ADB-F5EC-40A3-88C9-6B8E37EDD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7F8C872-AA10-4A95-9F71-C41514017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40D7878-114E-4D9E-B3F5-0DF363C1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FE9D7E0-7652-4E5C-9A87-D95D8050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4BBAE94-5797-4C63-9574-AC7397C3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8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4AF412AA-8904-4E1E-8376-DA4A1F4F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EB5F73B-5DBC-476A-9AAB-6676CCFAB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E72F618-FFD7-48A6-8AE1-52847F7A2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9F7C-3D00-4ECB-8D72-FE788865BB8A}" type="datetimeFigureOut">
              <a:rPr lang="fr-FR" smtClean="0"/>
              <a:t>30/10/18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278098A-DE5B-4EDC-8D5A-9AC07C590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31935D1-3EF2-444A-9CF7-A50318FC9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2FDF-9C20-40A6-A20A-012F2A9679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xmlns="" id="{6B796522-D9E7-4553-97BC-39F49F39E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295" y="468977"/>
            <a:ext cx="7078132" cy="35390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2257994-BD97-4691-8B89-198A6D2BAB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CC31174-5CE1-405C-8250-B30C91A26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069057"/>
            <a:ext cx="8991600" cy="1464987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 fontScale="90000"/>
          </a:bodyPr>
          <a:lstStyle/>
          <a:p>
            <a:r>
              <a:rPr lang="fr-FR" sz="4000" b="1" dirty="0">
                <a:solidFill>
                  <a:srgbClr val="404040"/>
                </a:solidFill>
              </a:rPr>
              <a:t>Migraines et céphalées :</a:t>
            </a:r>
            <a:br>
              <a:rPr lang="fr-FR" sz="4000" b="1" dirty="0">
                <a:solidFill>
                  <a:srgbClr val="404040"/>
                </a:solidFill>
              </a:rPr>
            </a:br>
            <a:r>
              <a:rPr lang="fr-FR" sz="4000" b="1" dirty="0">
                <a:solidFill>
                  <a:srgbClr val="404040"/>
                </a:solidFill>
              </a:rPr>
              <a:t>les distinguer, les traiter grâce </a:t>
            </a:r>
            <a:r>
              <a:rPr lang="fr-FR" sz="4000" b="1" dirty="0" smtClean="0">
                <a:solidFill>
                  <a:srgbClr val="404040"/>
                </a:solidFill>
              </a:rPr>
              <a:t>aux </a:t>
            </a:r>
            <a:r>
              <a:rPr lang="fr-FR" sz="4000" b="1" dirty="0">
                <a:solidFill>
                  <a:srgbClr val="404040"/>
                </a:solidFill>
              </a:rPr>
              <a:t>BNS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5FC0889-5324-4554-852E-1EC738A94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743156"/>
            <a:ext cx="6801612" cy="974888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</a:rPr>
              <a:t>Dr </a:t>
            </a:r>
            <a:r>
              <a:rPr lang="fr-FR" sz="4800" dirty="0">
                <a:solidFill>
                  <a:srgbClr val="FFFFFF"/>
                </a:solidFill>
              </a:rPr>
              <a:t>Jean-Yves </a:t>
            </a:r>
            <a:r>
              <a:rPr lang="fr-FR" sz="4800" dirty="0" smtClean="0">
                <a:solidFill>
                  <a:srgbClr val="FFFFFF"/>
                </a:solidFill>
              </a:rPr>
              <a:t>Henry</a:t>
            </a:r>
            <a:endParaRPr lang="fr-FR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73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EF0E98-C4CC-4F20-BEB4-93B4BB3CB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886450"/>
          </a:xfrm>
        </p:spPr>
        <p:txBody>
          <a:bodyPr>
            <a:normAutofit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fr-FR" altLang="fr-FR" b="1" dirty="0">
                <a:latin typeface="+mj-lt"/>
              </a:rPr>
              <a:t>Nous avons donc classé les plantes proposées par ces BNS en grands secteurs de régulation 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FR" altLang="fr-FR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Allergiques</a:t>
            </a:r>
            <a:r>
              <a:rPr lang="fr-FR" altLang="fr-FR" dirty="0">
                <a:latin typeface="+mj-lt"/>
              </a:rPr>
              <a:t> : Curcuma </a:t>
            </a:r>
            <a:r>
              <a:rPr lang="fr-FR" altLang="fr-FR" dirty="0" err="1">
                <a:latin typeface="+mj-lt"/>
              </a:rPr>
              <a:t>xanth</a:t>
            </a:r>
            <a:r>
              <a:rPr lang="fr-FR" altLang="fr-FR" dirty="0">
                <a:latin typeface="+mj-lt"/>
              </a:rPr>
              <a:t>. (as) / Citrus </a:t>
            </a:r>
            <a:r>
              <a:rPr lang="fr-FR" altLang="fr-FR" dirty="0" err="1">
                <a:latin typeface="+mj-lt"/>
              </a:rPr>
              <a:t>aur</a:t>
            </a:r>
            <a:r>
              <a:rPr lang="fr-FR" altLang="fr-FR" dirty="0" smtClean="0">
                <a:latin typeface="+mj-lt"/>
              </a:rPr>
              <a:t>. (</a:t>
            </a:r>
            <a:r>
              <a:rPr lang="fr-FR" altLang="fr-FR" dirty="0" err="1" smtClean="0">
                <a:latin typeface="+mj-lt"/>
              </a:rPr>
              <a:t>ac</a:t>
            </a:r>
            <a:r>
              <a:rPr lang="fr-FR" altLang="fr-FR" dirty="0" smtClean="0">
                <a:latin typeface="+mj-lt"/>
              </a:rPr>
              <a:t>)</a:t>
            </a:r>
            <a:endParaRPr lang="fr-FR" altLang="fr-FR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Vasculaires</a:t>
            </a:r>
            <a:r>
              <a:rPr lang="fr-FR" altLang="fr-FR" dirty="0">
                <a:latin typeface="+mj-lt"/>
              </a:rPr>
              <a:t> : </a:t>
            </a:r>
            <a:r>
              <a:rPr lang="fr-FR" altLang="fr-FR" dirty="0" err="1">
                <a:latin typeface="+mj-lt"/>
              </a:rPr>
              <a:t>Lampsana</a:t>
            </a:r>
            <a:r>
              <a:rPr lang="fr-FR" altLang="fr-FR" dirty="0">
                <a:latin typeface="+mj-lt"/>
              </a:rPr>
              <a:t> com. (k)/ </a:t>
            </a:r>
            <a:r>
              <a:rPr lang="fr-FR" altLang="fr-FR" dirty="0" err="1">
                <a:latin typeface="+mj-lt"/>
              </a:rPr>
              <a:t>Petasites</a:t>
            </a:r>
            <a:r>
              <a:rPr lang="fr-FR" altLang="fr-FR" dirty="0">
                <a:latin typeface="+mj-lt"/>
              </a:rPr>
              <a:t> (si) / </a:t>
            </a:r>
            <a:r>
              <a:rPr lang="fr-FR" altLang="fr-FR" dirty="0" err="1">
                <a:latin typeface="+mj-lt"/>
              </a:rPr>
              <a:t>Melilotus</a:t>
            </a:r>
            <a:r>
              <a:rPr lang="fr-FR" altLang="fr-FR" dirty="0">
                <a:latin typeface="+mj-lt"/>
              </a:rPr>
              <a:t> off. (s) / Cornus sang. / Crataegus </a:t>
            </a:r>
            <a:r>
              <a:rPr lang="fr-FR" altLang="fr-FR" dirty="0" err="1">
                <a:latin typeface="+mj-lt"/>
              </a:rPr>
              <a:t>oxyac</a:t>
            </a:r>
            <a:r>
              <a:rPr lang="fr-FR" altLang="fr-FR" dirty="0">
                <a:latin typeface="+mj-lt"/>
              </a:rPr>
              <a:t>. (</a:t>
            </a:r>
            <a:r>
              <a:rPr lang="fr-FR" altLang="fr-FR" dirty="0" err="1">
                <a:latin typeface="+mj-lt"/>
              </a:rPr>
              <a:t>ge</a:t>
            </a:r>
            <a:r>
              <a:rPr lang="fr-FR" altLang="fr-FR" dirty="0">
                <a:latin typeface="+mj-lt"/>
              </a:rPr>
              <a:t>) / Solanum </a:t>
            </a:r>
            <a:r>
              <a:rPr lang="fr-FR" altLang="fr-FR" dirty="0" err="1">
                <a:latin typeface="+mj-lt"/>
              </a:rPr>
              <a:t>lycop</a:t>
            </a:r>
            <a:r>
              <a:rPr lang="fr-FR" altLang="fr-FR" dirty="0">
                <a:latin typeface="+mj-lt"/>
              </a:rPr>
              <a:t>. (ca)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Hormonales</a:t>
            </a:r>
            <a:r>
              <a:rPr lang="fr-FR" altLang="fr-FR" dirty="0">
                <a:latin typeface="+mj-lt"/>
              </a:rPr>
              <a:t> : </a:t>
            </a:r>
            <a:r>
              <a:rPr lang="fr-FR" altLang="fr-FR" dirty="0" err="1">
                <a:latin typeface="+mj-lt"/>
              </a:rPr>
              <a:t>Oenothera</a:t>
            </a:r>
            <a:r>
              <a:rPr lang="fr-FR" altLang="fr-FR" dirty="0">
                <a:latin typeface="+mj-lt"/>
              </a:rPr>
              <a:t> </a:t>
            </a:r>
            <a:r>
              <a:rPr lang="fr-FR" altLang="fr-FR" dirty="0" err="1">
                <a:latin typeface="+mj-lt"/>
              </a:rPr>
              <a:t>biennis</a:t>
            </a:r>
            <a:r>
              <a:rPr lang="fr-FR" altLang="fr-FR" dirty="0">
                <a:latin typeface="+mj-lt"/>
              </a:rPr>
              <a:t> (</a:t>
            </a:r>
            <a:r>
              <a:rPr lang="fr-FR" altLang="fr-FR" dirty="0" err="1">
                <a:latin typeface="+mj-lt"/>
              </a:rPr>
              <a:t>ac</a:t>
            </a:r>
            <a:r>
              <a:rPr lang="fr-FR" altLang="fr-FR" dirty="0">
                <a:latin typeface="+mj-lt"/>
              </a:rPr>
              <a:t>) / </a:t>
            </a:r>
            <a:r>
              <a:rPr lang="fr-FR" altLang="fr-FR" dirty="0" err="1">
                <a:latin typeface="+mj-lt"/>
              </a:rPr>
              <a:t>Leonorus</a:t>
            </a:r>
            <a:r>
              <a:rPr lang="fr-FR" altLang="fr-FR" dirty="0">
                <a:latin typeface="+mj-lt"/>
              </a:rPr>
              <a:t> </a:t>
            </a:r>
            <a:r>
              <a:rPr lang="fr-FR" altLang="fr-FR" dirty="0" err="1">
                <a:latin typeface="+mj-lt"/>
              </a:rPr>
              <a:t>cardiaca</a:t>
            </a:r>
            <a:r>
              <a:rPr lang="fr-FR" altLang="fr-FR" dirty="0">
                <a:latin typeface="+mj-lt"/>
              </a:rPr>
              <a:t> (hg) / </a:t>
            </a:r>
            <a:r>
              <a:rPr lang="fr-FR" altLang="fr-FR" dirty="0" err="1">
                <a:latin typeface="+mj-lt"/>
              </a:rPr>
              <a:t>Viburnum</a:t>
            </a:r>
            <a:r>
              <a:rPr lang="fr-FR" altLang="fr-FR" dirty="0">
                <a:latin typeface="+mj-lt"/>
              </a:rPr>
              <a:t> </a:t>
            </a:r>
            <a:r>
              <a:rPr lang="fr-FR" altLang="fr-FR" dirty="0" err="1">
                <a:latin typeface="+mj-lt"/>
              </a:rPr>
              <a:t>prunifolium</a:t>
            </a:r>
            <a:r>
              <a:rPr lang="fr-FR" altLang="fr-FR" dirty="0">
                <a:latin typeface="+mj-lt"/>
              </a:rPr>
              <a:t> (mg)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Nerveuses</a:t>
            </a:r>
            <a:r>
              <a:rPr lang="fr-FR" altLang="fr-FR" dirty="0">
                <a:latin typeface="+mj-lt"/>
              </a:rPr>
              <a:t> : Thea </a:t>
            </a:r>
            <a:r>
              <a:rPr lang="fr-FR" altLang="fr-FR" dirty="0" err="1">
                <a:latin typeface="+mj-lt"/>
              </a:rPr>
              <a:t>chinensis</a:t>
            </a:r>
            <a:r>
              <a:rPr lang="fr-FR" altLang="fr-FR" dirty="0">
                <a:latin typeface="+mj-lt"/>
              </a:rPr>
              <a:t> (s) / Ballota </a:t>
            </a:r>
            <a:r>
              <a:rPr lang="fr-FR" altLang="fr-FR" dirty="0" err="1">
                <a:latin typeface="+mj-lt"/>
              </a:rPr>
              <a:t>foetida</a:t>
            </a:r>
            <a:r>
              <a:rPr lang="fr-FR" altLang="fr-FR" dirty="0">
                <a:latin typeface="+mj-lt"/>
              </a:rPr>
              <a:t> (na)/ </a:t>
            </a:r>
            <a:r>
              <a:rPr lang="fr-FR" altLang="fr-FR" dirty="0" err="1">
                <a:latin typeface="+mj-lt"/>
              </a:rPr>
              <a:t>Valeriana</a:t>
            </a:r>
            <a:r>
              <a:rPr lang="fr-FR" altLang="fr-FR" dirty="0">
                <a:latin typeface="+mj-lt"/>
              </a:rPr>
              <a:t> (na) / </a:t>
            </a:r>
            <a:r>
              <a:rPr lang="fr-FR" altLang="fr-FR" dirty="0" err="1">
                <a:latin typeface="+mj-lt"/>
              </a:rPr>
              <a:t>Hypericum</a:t>
            </a:r>
            <a:r>
              <a:rPr lang="fr-FR" altLang="fr-FR" dirty="0">
                <a:latin typeface="+mj-lt"/>
              </a:rPr>
              <a:t> (hg)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Digestives</a:t>
            </a:r>
            <a:r>
              <a:rPr lang="fr-FR" altLang="fr-FR" dirty="0">
                <a:latin typeface="+mj-lt"/>
              </a:rPr>
              <a:t> : </a:t>
            </a:r>
            <a:r>
              <a:rPr lang="fr-FR" altLang="fr-FR" dirty="0" err="1">
                <a:latin typeface="+mj-lt"/>
              </a:rPr>
              <a:t>Arctium</a:t>
            </a:r>
            <a:r>
              <a:rPr lang="fr-FR" altLang="fr-FR" dirty="0">
                <a:latin typeface="+mj-lt"/>
              </a:rPr>
              <a:t> </a:t>
            </a:r>
            <a:r>
              <a:rPr lang="fr-FR" altLang="fr-FR" dirty="0" err="1">
                <a:latin typeface="+mj-lt"/>
              </a:rPr>
              <a:t>lappa</a:t>
            </a:r>
            <a:r>
              <a:rPr lang="fr-FR" altLang="fr-FR" dirty="0">
                <a:latin typeface="+mj-lt"/>
              </a:rPr>
              <a:t> (mg) / </a:t>
            </a:r>
            <a:r>
              <a:rPr lang="fr-FR" altLang="fr-FR" dirty="0" err="1">
                <a:latin typeface="+mj-lt"/>
              </a:rPr>
              <a:t>Glycyrrhiza</a:t>
            </a:r>
            <a:r>
              <a:rPr lang="fr-FR" altLang="fr-FR" dirty="0">
                <a:latin typeface="+mj-lt"/>
              </a:rPr>
              <a:t> </a:t>
            </a:r>
            <a:r>
              <a:rPr lang="fr-FR" altLang="fr-FR" dirty="0" err="1" smtClean="0">
                <a:latin typeface="+mj-lt"/>
              </a:rPr>
              <a:t>glab</a:t>
            </a:r>
            <a:r>
              <a:rPr lang="fr-FR" altLang="fr-FR" dirty="0" err="1" smtClean="0">
                <a:latin typeface="+mj-lt"/>
              </a:rPr>
              <a:t>ra</a:t>
            </a: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64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C67E901-33C8-472F-9530-3D8CCC4E7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975"/>
            <a:ext cx="10515600" cy="5614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fr-FR" dirty="0">
                <a:latin typeface="+mj-lt"/>
              </a:rPr>
              <a:t>Parfois, au milieu de ces « grandes plantes », se glissent d</a:t>
            </a:r>
            <a:r>
              <a:rPr lang="fr-FR" altLang="fr-FR" b="1" dirty="0">
                <a:latin typeface="+mj-lt"/>
              </a:rPr>
              <a:t>es remèdes homéopathiques </a:t>
            </a:r>
            <a:r>
              <a:rPr lang="fr-FR" altLang="fr-FR" dirty="0">
                <a:latin typeface="+mj-lt"/>
              </a:rPr>
              <a:t>bien connus pour leur action anti-migraineuse :</a:t>
            </a:r>
            <a:br>
              <a:rPr lang="fr-FR" altLang="fr-FR" dirty="0">
                <a:latin typeface="+mj-lt"/>
              </a:rPr>
            </a:br>
            <a:r>
              <a:rPr lang="fr-FR" altLang="fr-FR" dirty="0">
                <a:latin typeface="+mj-lt"/>
              </a:rPr>
              <a:t/>
            </a:r>
            <a:br>
              <a:rPr lang="fr-FR" altLang="fr-FR" dirty="0">
                <a:latin typeface="+mj-lt"/>
              </a:rPr>
            </a:br>
            <a:endParaRPr lang="fr-FR" altLang="fr-FR" dirty="0">
              <a:latin typeface="+mj-lt"/>
            </a:endParaRPr>
          </a:p>
          <a:p>
            <a:pPr marL="0" indent="0">
              <a:buNone/>
            </a:pP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Chamomilla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(na)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les douleurs dentaires</a:t>
            </a:r>
            <a:br>
              <a:rPr lang="fr-FR" altLang="fr-FR" dirty="0">
                <a:latin typeface="+mj-lt"/>
              </a:rPr>
            </a:b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Cyclamen</a:t>
            </a:r>
            <a:r>
              <a:rPr lang="fr-FR" altLang="fr-FR" dirty="0">
                <a:latin typeface="+mj-lt"/>
              </a:rPr>
              <a:t> (na)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regrets et remords</a:t>
            </a:r>
            <a:br>
              <a:rPr lang="fr-FR" altLang="fr-FR" dirty="0">
                <a:latin typeface="+mj-lt"/>
              </a:rPr>
            </a:b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Fumaria</a:t>
            </a:r>
            <a:r>
              <a:rPr lang="fr-FR" altLang="fr-FR" dirty="0">
                <a:latin typeface="+mj-lt"/>
              </a:rPr>
              <a:t> (k)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avec prurit</a:t>
            </a:r>
            <a:br>
              <a:rPr lang="fr-FR" altLang="fr-FR" dirty="0">
                <a:latin typeface="+mj-lt"/>
              </a:rPr>
            </a:b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Gelsemium</a:t>
            </a:r>
            <a:r>
              <a:rPr lang="fr-FR" altLang="fr-FR" dirty="0">
                <a:latin typeface="+mj-lt"/>
              </a:rPr>
              <a:t> (mn)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angoisse par anticipation</a:t>
            </a:r>
            <a:br>
              <a:rPr lang="fr-FR" altLang="fr-FR" dirty="0">
                <a:latin typeface="+mj-lt"/>
              </a:rPr>
            </a:b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Lilium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tigrinum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(mg)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hystérique</a:t>
            </a:r>
            <a:br>
              <a:rPr lang="fr-FR" altLang="fr-FR" dirty="0">
                <a:latin typeface="+mj-lt"/>
              </a:rPr>
            </a:b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Nepeta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cataria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(na)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avec troubles digestifs</a:t>
            </a:r>
            <a:br>
              <a:rPr lang="fr-FR" altLang="fr-FR" dirty="0">
                <a:latin typeface="+mj-lt"/>
              </a:rPr>
            </a:b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Passiflora</a:t>
            </a:r>
            <a:r>
              <a:rPr lang="fr-FR" altLang="fr-FR" dirty="0">
                <a:latin typeface="+mj-lt"/>
              </a:rPr>
              <a:t> (</a:t>
            </a:r>
            <a:r>
              <a:rPr lang="fr-FR" altLang="fr-FR" dirty="0" err="1">
                <a:latin typeface="+mj-lt"/>
              </a:rPr>
              <a:t>cu</a:t>
            </a:r>
            <a:r>
              <a:rPr lang="fr-FR" altLang="fr-FR" dirty="0">
                <a:latin typeface="+mj-lt"/>
              </a:rPr>
              <a:t>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avec insomnie</a:t>
            </a:r>
            <a:br>
              <a:rPr lang="fr-FR" altLang="fr-FR" dirty="0">
                <a:latin typeface="+mj-lt"/>
              </a:rPr>
            </a:b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Solanum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lycopersicum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(ca)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avec vertiges</a:t>
            </a:r>
            <a:br>
              <a:rPr lang="fr-FR" altLang="fr-FR" dirty="0">
                <a:latin typeface="+mj-lt"/>
              </a:rPr>
            </a:b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Verbascum</a:t>
            </a:r>
            <a:r>
              <a:rPr lang="fr-FR" altLang="fr-FR" dirty="0">
                <a:latin typeface="+mj-lt"/>
              </a:rPr>
              <a:t> (</a:t>
            </a:r>
            <a:r>
              <a:rPr lang="fr-FR" altLang="fr-FR" dirty="0" err="1">
                <a:latin typeface="+mj-lt"/>
              </a:rPr>
              <a:t>am</a:t>
            </a:r>
            <a:r>
              <a:rPr lang="fr-FR" altLang="fr-FR" dirty="0">
                <a:latin typeface="+mj-lt"/>
              </a:rPr>
              <a:t>) </a:t>
            </a:r>
            <a:r>
              <a:rPr lang="mr-IN" altLang="fr-FR" dirty="0">
                <a:latin typeface="+mj-lt"/>
              </a:rPr>
              <a:t>…</a:t>
            </a:r>
            <a:r>
              <a:rPr lang="fr-FR" altLang="fr-FR" dirty="0">
                <a:latin typeface="+mj-lt"/>
              </a:rPr>
              <a:t> névralgie trijumeau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12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A7985A-6377-4C10-81D2-DAF5C9D9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b="1" dirty="0"/>
              <a:t>Les migraines avec BNS « hypo »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69F2B5D-2C3C-4482-B850-F982EE1D2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4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fr-FR" sz="3200" dirty="0">
                <a:latin typeface="+mj-lt"/>
              </a:rPr>
              <a:t>Six « fleurs de Bach » dominent largement la prescription :</a:t>
            </a:r>
          </a:p>
          <a:p>
            <a:pPr marL="0" indent="0">
              <a:buNone/>
            </a:pPr>
            <a:r>
              <a:rPr lang="fr-FR" altLang="fr-FR" sz="3200" dirty="0">
                <a:latin typeface="+mj-lt"/>
              </a:rPr>
              <a:t/>
            </a:r>
            <a:br>
              <a:rPr lang="fr-FR" altLang="fr-FR" sz="3200" dirty="0">
                <a:latin typeface="+mj-lt"/>
              </a:rPr>
            </a:b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ELM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 veut trop en faire (</a:t>
            </a:r>
            <a:r>
              <a:rPr lang="fr-FR" altLang="fr-FR" sz="3200" dirty="0" err="1">
                <a:latin typeface="+mj-lt"/>
              </a:rPr>
              <a:t>burn</a:t>
            </a:r>
            <a:r>
              <a:rPr lang="fr-FR" altLang="fr-FR" sz="3200" dirty="0">
                <a:latin typeface="+mj-lt"/>
              </a:rPr>
              <a:t> out ?)</a:t>
            </a:r>
            <a:br>
              <a:rPr lang="fr-FR" altLang="fr-FR" sz="3200" dirty="0">
                <a:latin typeface="+mj-lt"/>
              </a:rPr>
            </a:b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HONEYSUCKLE</a:t>
            </a:r>
            <a:r>
              <a:rPr lang="fr-FR" altLang="fr-FR" sz="3200" dirty="0">
                <a:latin typeface="+mj-lt"/>
              </a:rPr>
              <a:t>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 dépression mélancolique</a:t>
            </a:r>
            <a:br>
              <a:rPr lang="fr-FR" altLang="fr-FR" sz="3200" dirty="0">
                <a:latin typeface="+mj-lt"/>
              </a:rPr>
            </a:b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HOLLY</a:t>
            </a:r>
            <a:r>
              <a:rPr lang="fr-FR" altLang="fr-FR" sz="3200" dirty="0">
                <a:latin typeface="+mj-lt"/>
              </a:rPr>
              <a:t>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 jalousie, désir de vengeance</a:t>
            </a:r>
            <a:br>
              <a:rPr lang="fr-FR" altLang="fr-FR" sz="3200" dirty="0">
                <a:latin typeface="+mj-lt"/>
              </a:rPr>
            </a:b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PINE</a:t>
            </a:r>
            <a:r>
              <a:rPr lang="fr-FR" altLang="fr-FR" sz="3200" dirty="0">
                <a:latin typeface="+mj-lt"/>
              </a:rPr>
              <a:t>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 mauvaise image de lui, dépression </a:t>
            </a:r>
            <a:br>
              <a:rPr lang="fr-FR" altLang="fr-FR" sz="3200" dirty="0">
                <a:latin typeface="+mj-lt"/>
              </a:rPr>
            </a:b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STAR of BET</a:t>
            </a:r>
            <a:r>
              <a:rPr lang="fr-FR" altLang="fr-FR" sz="3200" dirty="0">
                <a:latin typeface="+mj-lt"/>
              </a:rPr>
              <a:t>.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 choc post-traumatique</a:t>
            </a:r>
            <a:br>
              <a:rPr lang="fr-FR" altLang="fr-FR" sz="3200" dirty="0">
                <a:latin typeface="+mj-lt"/>
              </a:rPr>
            </a:b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WILD ROSE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 se résigne, a renoncé !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234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C41A70-323B-4C5C-A2FA-2F220619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Un pool de patients migraineux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273C36B-755A-4C78-87AF-ACC56820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Second type de BNS </a:t>
            </a:r>
            <a:r>
              <a:rPr lang="fr-FR" altLang="fr-FR" dirty="0">
                <a:latin typeface="+mj-lt"/>
              </a:rPr>
              <a:t>: 9 cas majoritairement « </a:t>
            </a:r>
            <a:r>
              <a:rPr lang="fr-FR" altLang="fr-FR" b="1" dirty="0">
                <a:latin typeface="+mj-lt"/>
              </a:rPr>
              <a:t>hyper Gamma</a:t>
            </a:r>
            <a:r>
              <a:rPr lang="fr-FR" altLang="fr-FR" dirty="0">
                <a:latin typeface="+mj-lt"/>
              </a:rPr>
              <a:t> » (augmentation des </a:t>
            </a:r>
            <a:r>
              <a:rPr lang="fr-FR" altLang="fr-FR" dirty="0" err="1" smtClean="0">
                <a:latin typeface="+mj-lt"/>
              </a:rPr>
              <a:t>anti-Corps</a:t>
            </a:r>
            <a:r>
              <a:rPr lang="fr-FR" altLang="fr-FR" dirty="0" smtClean="0">
                <a:latin typeface="+mj-lt"/>
              </a:rPr>
              <a:t> </a:t>
            </a:r>
            <a:r>
              <a:rPr lang="mr-IN" altLang="fr-FR" dirty="0">
                <a:latin typeface="+mj-lt"/>
              </a:rPr>
              <a:t>–</a:t>
            </a:r>
            <a:r>
              <a:rPr lang="fr-FR" altLang="fr-FR" dirty="0">
                <a:latin typeface="+mj-lt"/>
              </a:rPr>
              <a:t> Rate-pancréas)</a:t>
            </a: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Trois de ces patients ont en plus une hypo Albumines, ce qui évoque une sécheresse avec un risque d’évolution auto-immune.</a:t>
            </a: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Certaines plantes des hyper Gamma sont alors proposées, comme :</a:t>
            </a: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Arctium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lappa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(mg)</a:t>
            </a:r>
          </a:p>
          <a:p>
            <a:pPr marL="0" indent="0" algn="just">
              <a:buNone/>
            </a:pP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Glechoma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hederacea</a:t>
            </a:r>
            <a:r>
              <a:rPr lang="fr-FR" altLang="fr-FR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(mg</a:t>
            </a:r>
            <a:r>
              <a:rPr lang="fr-FR" altLang="fr-FR" dirty="0" smtClean="0">
                <a:latin typeface="+mj-lt"/>
              </a:rPr>
              <a:t>) </a:t>
            </a:r>
            <a:r>
              <a:rPr lang="is-IS" altLang="fr-FR" dirty="0" smtClean="0">
                <a:latin typeface="+mj-lt"/>
              </a:rPr>
              <a:t>… hépatite</a:t>
            </a: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Juniperus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com</a:t>
            </a:r>
            <a:r>
              <a:rPr lang="fr-FR" altLang="fr-FR" dirty="0">
                <a:latin typeface="+mj-lt"/>
              </a:rPr>
              <a:t>. (ch1</a:t>
            </a:r>
            <a:r>
              <a:rPr lang="fr-FR" altLang="fr-FR" dirty="0" smtClean="0">
                <a:latin typeface="+mj-lt"/>
              </a:rPr>
              <a:t>) </a:t>
            </a:r>
            <a:r>
              <a:rPr lang="is-IS" altLang="fr-FR" dirty="0" smtClean="0">
                <a:latin typeface="+mj-lt"/>
              </a:rPr>
              <a:t>… néphrite</a:t>
            </a: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Vanilla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planifolia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(mg</a:t>
            </a:r>
            <a:r>
              <a:rPr lang="fr-FR" altLang="fr-FR" dirty="0" smtClean="0">
                <a:latin typeface="+mj-lt"/>
              </a:rPr>
              <a:t>) </a:t>
            </a:r>
            <a:r>
              <a:rPr lang="is-IS" altLang="fr-FR" dirty="0" smtClean="0">
                <a:latin typeface="+mj-lt"/>
              </a:rPr>
              <a:t>… arthrite</a:t>
            </a:r>
            <a:endParaRPr lang="fr-FR" altLang="fr-FR" dirty="0">
              <a:latin typeface="+mj-lt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97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621E25D-EE84-44FE-8007-E8BDCE86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 fontScale="90000"/>
          </a:bodyPr>
          <a:lstStyle/>
          <a:p>
            <a:r>
              <a:rPr lang="fr-FR" altLang="fr-FR" sz="3100" b="1" dirty="0"/>
              <a:t>Caroline, 32 ans, a des migraines droites, cataméniales, avec nausées</a:t>
            </a:r>
            <a:r>
              <a:rPr lang="is-IS" altLang="fr-FR" sz="3600" dirty="0">
                <a:latin typeface="Comic Sans MS" panose="030F0702030302020204" pitchFamily="66" charset="0"/>
              </a:rPr>
              <a:t/>
            </a:r>
            <a:br>
              <a:rPr lang="is-IS" altLang="fr-FR" sz="3600" dirty="0">
                <a:latin typeface="Comic Sans MS" panose="030F0702030302020204" pitchFamily="66" charset="0"/>
              </a:rPr>
            </a:br>
            <a:endParaRPr lang="fr-FR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D4DE637B-BE6F-4048-927D-7952C0076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s-IS" altLang="fr-FR" dirty="0">
                <a:latin typeface="+mj-lt"/>
              </a:rPr>
              <a:t>BNS hyper Gamma (Rate-pancréas), où l’on remarquera l’augmentation classique du Zinc et de l’Iode, marquant une probable intolérance alimentaire qu’il faudra confirmer </a:t>
            </a:r>
          </a:p>
          <a:p>
            <a:pPr marL="0" indent="0">
              <a:buNone/>
            </a:pPr>
            <a:r>
              <a:rPr lang="is-IS" altLang="fr-FR" dirty="0">
                <a:latin typeface="+mj-lt"/>
              </a:rPr>
              <a:t>( ImmuproScreen )</a:t>
            </a:r>
            <a:endParaRPr lang="fr-FR" altLang="fr-FR" dirty="0">
              <a:latin typeface="+mj-lt"/>
            </a:endParaRPr>
          </a:p>
          <a:p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B38F72-8FC4-4001-8C67-FA6B86DEC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2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xmlns="" id="{6A9233A4-E779-434A-807F-CB474252A3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" r="760" b="2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85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A10B513-1BCB-4137-86B9-B17A166B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b="1" dirty="0"/>
              <a:t>Un pool de 73 patients migraineux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7EC687C-6A24-450D-B734-8A427075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Troisième type de BNS </a:t>
            </a:r>
            <a:r>
              <a:rPr lang="fr-FR" altLang="fr-FR" dirty="0">
                <a:latin typeface="+mj-lt"/>
              </a:rPr>
              <a:t>: 5 cas majoritairement « </a:t>
            </a:r>
            <a:r>
              <a:rPr lang="fr-FR" altLang="fr-FR" b="1" dirty="0">
                <a:latin typeface="+mj-lt"/>
              </a:rPr>
              <a:t>hyper Bêta</a:t>
            </a:r>
            <a:r>
              <a:rPr lang="fr-FR" altLang="fr-FR" dirty="0">
                <a:latin typeface="+mj-lt"/>
              </a:rPr>
              <a:t> » (augmentation des graisses et du Complément </a:t>
            </a:r>
            <a:r>
              <a:rPr lang="mr-IN" altLang="fr-FR" dirty="0">
                <a:latin typeface="+mj-lt"/>
              </a:rPr>
              <a:t>–</a:t>
            </a:r>
            <a:r>
              <a:rPr lang="fr-FR" altLang="fr-FR" dirty="0">
                <a:latin typeface="+mj-lt"/>
              </a:rPr>
              <a:t> Foie)</a:t>
            </a: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Cliniquement, ces patients présentent aussi de la fatigue, des vertiges, une dépression </a:t>
            </a:r>
            <a:r>
              <a:rPr lang="mr-IN" altLang="fr-FR" dirty="0">
                <a:latin typeface="+mj-lt"/>
              </a:rPr>
              <a:t>…</a:t>
            </a: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Certaines plantes des hyper Bêta sont alors proposées, comme :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Curcuma</a:t>
            </a:r>
            <a:r>
              <a:rPr lang="fr-FR" altLang="fr-FR" b="1" dirty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et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Chelidonium</a:t>
            </a:r>
            <a:r>
              <a:rPr lang="fr-FR" altLang="fr-FR" dirty="0">
                <a:latin typeface="+mj-lt"/>
              </a:rPr>
              <a:t> (le </a:t>
            </a:r>
            <a:r>
              <a:rPr lang="fr-FR" altLang="fr-FR" dirty="0" smtClean="0">
                <a:latin typeface="+mj-lt"/>
              </a:rPr>
              <a:t>« </a:t>
            </a:r>
            <a:r>
              <a:rPr lang="fr-FR" altLang="fr-FR" dirty="0" err="1" smtClean="0">
                <a:latin typeface="+mj-lt"/>
              </a:rPr>
              <a:t>Choléodoron</a:t>
            </a:r>
            <a:r>
              <a:rPr lang="fr-FR" altLang="fr-FR" dirty="0" smtClean="0">
                <a:latin typeface="+mj-lt"/>
              </a:rPr>
              <a:t> » </a:t>
            </a:r>
            <a:r>
              <a:rPr lang="fr-FR" altLang="fr-FR" dirty="0">
                <a:latin typeface="+mj-lt"/>
              </a:rPr>
              <a:t>du laboratoire Weleda) est alors mis en avant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37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AE172BE-0AA2-4F00-9A51-9B941FB4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 fontScale="90000"/>
          </a:bodyPr>
          <a:lstStyle/>
          <a:p>
            <a:r>
              <a:rPr lang="fr-FR" altLang="fr-FR" sz="2700" b="1" dirty="0"/>
              <a:t>Eglantine, 28 ans, a des migraines, sur fond de lithiases rénales, de chute des cheveux et de fatigue</a:t>
            </a:r>
            <a:endParaRPr lang="fr-FR" sz="27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F48C355-766B-425D-9553-5B5CD602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altLang="fr-FR" dirty="0">
                <a:latin typeface="+mj-lt"/>
              </a:rPr>
              <a:t>BNS hyper Bêta (Foie), où l’on remarquera l’augmentation classique du Mg (douleurs) et de l’Iode (allergie), mais aussi Aurum qui </a:t>
            </a:r>
            <a:r>
              <a:rPr lang="is-IS" altLang="fr-FR" dirty="0" smtClean="0">
                <a:latin typeface="+mj-lt"/>
              </a:rPr>
              <a:t>évoque le </a:t>
            </a:r>
            <a:r>
              <a:rPr lang="is-IS" altLang="fr-FR" dirty="0">
                <a:latin typeface="+mj-lt"/>
              </a:rPr>
              <a:t>problème rénal associé</a:t>
            </a:r>
            <a:endParaRPr lang="en-US" dirty="0"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B38F72-8FC4-4001-8C67-FA6B86DEC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space réservé du contenu 3">
            <a:extLst>
              <a:ext uri="{FF2B5EF4-FFF2-40B4-BE49-F238E27FC236}">
                <a16:creationId xmlns:a16="http://schemas.microsoft.com/office/drawing/2014/main" xmlns="" id="{DD6BD0D6-1692-4F07-949C-87823BE04B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" b="-2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174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B601558-350B-4585-BAC1-507D628E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Un pool de 73 patients migraineux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92FA97-64C0-4F89-8169-3CF4149B1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Dernier type de BNS : 17 cas « 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dissociés</a:t>
            </a:r>
            <a:r>
              <a:rPr lang="fr-FR" altLang="fr-FR" dirty="0">
                <a:latin typeface="+mj-lt"/>
              </a:rPr>
              <a:t> », où le stress oxydatif (souffrance tissulaire) est présent.</a:t>
            </a: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Deux </a:t>
            </a:r>
            <a:r>
              <a:rPr lang="fr-FR" altLang="fr-FR" dirty="0" err="1">
                <a:latin typeface="+mj-lt"/>
              </a:rPr>
              <a:t>asteracées</a:t>
            </a:r>
            <a:r>
              <a:rPr lang="fr-FR" altLang="fr-FR" dirty="0">
                <a:latin typeface="+mj-lt"/>
              </a:rPr>
              <a:t> cicatrisantes dominent alors le tableau :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Arnica</a:t>
            </a:r>
            <a:r>
              <a:rPr lang="fr-FR" altLang="fr-FR" b="1" dirty="0">
                <a:latin typeface="+mj-lt"/>
              </a:rPr>
              <a:t>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montana</a:t>
            </a:r>
            <a:r>
              <a:rPr lang="fr-FR" altLang="fr-FR" b="1" dirty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(hg) et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Calendula</a:t>
            </a: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 </a:t>
            </a: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D’autres plantes sédatives sont aussi proposées :</a:t>
            </a:r>
          </a:p>
          <a:p>
            <a:pPr marL="0" indent="0" algn="just">
              <a:buNone/>
            </a:pP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Avena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sativa </a:t>
            </a:r>
            <a:r>
              <a:rPr lang="fr-FR" altLang="fr-FR" dirty="0">
                <a:latin typeface="+mj-lt"/>
              </a:rPr>
              <a:t>(</a:t>
            </a:r>
            <a:r>
              <a:rPr lang="fr-FR" altLang="fr-FR" dirty="0" err="1">
                <a:latin typeface="+mj-lt"/>
              </a:rPr>
              <a:t>zn</a:t>
            </a:r>
            <a:r>
              <a:rPr lang="fr-FR" altLang="fr-FR" dirty="0">
                <a:latin typeface="+mj-lt"/>
              </a:rPr>
              <a:t>),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Humulus</a:t>
            </a:r>
            <a:r>
              <a:rPr lang="fr-FR" altLang="fr-FR" dirty="0">
                <a:latin typeface="+mj-lt"/>
              </a:rPr>
              <a:t> (s),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Petasites</a:t>
            </a:r>
            <a:r>
              <a:rPr lang="fr-FR" altLang="fr-FR" dirty="0">
                <a:latin typeface="+mj-lt"/>
              </a:rPr>
              <a:t> (ph</a:t>
            </a:r>
            <a:r>
              <a:rPr lang="fr-FR" altLang="fr-FR" dirty="0" smtClean="0">
                <a:latin typeface="+mj-lt"/>
              </a:rPr>
              <a:t>) </a:t>
            </a:r>
            <a:r>
              <a:rPr lang="is-IS" altLang="fr-FR" dirty="0" smtClean="0">
                <a:latin typeface="+mj-lt"/>
              </a:rPr>
              <a:t>…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413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D10A7B1-7CE1-4AB9-908D-F530AA8D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Autofit/>
          </a:bodyPr>
          <a:lstStyle/>
          <a:p>
            <a:r>
              <a:rPr lang="fr-FR" altLang="fr-FR" sz="2800" b="1" dirty="0"/>
              <a:t>Florence, 33 ans, a des migraines, sur fond de d’insomnie, de gastralgies et sous anti-dépresseurs</a:t>
            </a:r>
            <a:endParaRPr lang="fr-FR" sz="28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79CCD3E4-8364-448A-815D-56FCD61A7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67036" cy="3779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s-IS" altLang="fr-F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s-IS" altLang="fr-FR" dirty="0">
                <a:latin typeface="+mj-lt"/>
              </a:rPr>
              <a:t>BNS où la structure est bonne (protidogramme normal) mais où les fonctions sont notoirement perturbées, surtout sur l’axe Rate (Hg+Ac) -&gt; Rein (Ag+Au) </a:t>
            </a:r>
          </a:p>
          <a:p>
            <a:pPr marL="0" indent="0">
              <a:buNone/>
            </a:pPr>
            <a:r>
              <a:rPr lang="is-IS" altLang="fr-FR" dirty="0">
                <a:latin typeface="+mj-lt"/>
              </a:rPr>
              <a:t>... </a:t>
            </a:r>
            <a:r>
              <a:rPr lang="fr-FR" altLang="fr-FR" dirty="0" smtClean="0">
                <a:latin typeface="+mj-lt"/>
              </a:rPr>
              <a:t>C</a:t>
            </a:r>
            <a:r>
              <a:rPr lang="is-IS" altLang="fr-FR" dirty="0" smtClean="0">
                <a:latin typeface="+mj-lt"/>
              </a:rPr>
              <a:t>ause à préciser selon l’histoire du patient </a:t>
            </a:r>
            <a:r>
              <a:rPr lang="is-IS" altLang="fr-FR" dirty="0">
                <a:latin typeface="+mj-lt"/>
              </a:rPr>
              <a:t>?</a:t>
            </a:r>
            <a:endParaRPr lang="fr-FR" altLang="fr-FR" dirty="0">
              <a:latin typeface="+mj-lt"/>
            </a:endParaRPr>
          </a:p>
          <a:p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B38F72-8FC4-4001-8C67-FA6B86DEC7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2">
            <a:extLst>
              <a:ext uri="{FF2B5EF4-FFF2-40B4-BE49-F238E27FC236}">
                <a16:creationId xmlns:a16="http://schemas.microsoft.com/office/drawing/2014/main" xmlns="" id="{192B423D-D316-4C0C-A374-0521F1DC4B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" r="-2" b="-2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429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096928-0E4E-47B5-9F0D-6CA510E9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b="1" dirty="0"/>
              <a:t>Les sels de la migraine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4E5C0DA-32F8-47A6-9B14-97E8A8267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La médecine anthroposophique utilise depuis longtemps pour traiter les migraines le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Biodoron</a:t>
            </a:r>
            <a:r>
              <a:rPr lang="fr-FR" altLang="fr-FR" dirty="0">
                <a:latin typeface="+mj-lt"/>
              </a:rPr>
              <a:t> (fer + Silice et miel) avec le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choléodoron</a:t>
            </a:r>
            <a:r>
              <a:rPr lang="fr-FR" altLang="fr-FR" dirty="0">
                <a:latin typeface="+mj-lt"/>
              </a:rPr>
              <a:t> (Curcuma + </a:t>
            </a:r>
            <a:r>
              <a:rPr lang="fr-FR" altLang="fr-FR" dirty="0" err="1">
                <a:latin typeface="+mj-lt"/>
              </a:rPr>
              <a:t>Chelidoine</a:t>
            </a:r>
            <a:r>
              <a:rPr lang="fr-FR" altLang="fr-FR" dirty="0">
                <a:latin typeface="+mj-lt"/>
              </a:rPr>
              <a:t>), idées que nous avons comparées aux sels proposés par la biologie :</a:t>
            </a: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b="1" dirty="0">
                <a:latin typeface="+mj-lt"/>
              </a:rPr>
              <a:t>Natrum </a:t>
            </a:r>
            <a:r>
              <a:rPr lang="fr-FR" altLang="fr-FR" b="1" dirty="0" err="1">
                <a:latin typeface="+mj-lt"/>
              </a:rPr>
              <a:t>selenicum</a:t>
            </a:r>
            <a:r>
              <a:rPr lang="fr-FR" altLang="fr-FR" b="1" dirty="0">
                <a:latin typeface="+mj-lt"/>
              </a:rPr>
              <a:t> + </a:t>
            </a:r>
            <a:r>
              <a:rPr lang="fr-FR" altLang="fr-FR" b="1" dirty="0" err="1">
                <a:latin typeface="+mj-lt"/>
              </a:rPr>
              <a:t>Ferrum</a:t>
            </a:r>
            <a:r>
              <a:rPr lang="fr-FR" altLang="fr-FR" b="1" dirty="0">
                <a:latin typeface="+mj-lt"/>
              </a:rPr>
              <a:t> mur. + </a:t>
            </a:r>
            <a:r>
              <a:rPr lang="fr-FR" altLang="fr-FR" b="1" dirty="0" err="1">
                <a:latin typeface="+mj-lt"/>
              </a:rPr>
              <a:t>Silicea</a:t>
            </a:r>
            <a:r>
              <a:rPr lang="fr-FR" altLang="fr-FR" b="1" dirty="0">
                <a:latin typeface="+mj-lt"/>
              </a:rPr>
              <a:t> </a:t>
            </a:r>
            <a:r>
              <a:rPr lang="fr-FR" altLang="fr-FR" dirty="0" err="1">
                <a:latin typeface="+mj-lt"/>
              </a:rPr>
              <a:t>aa</a:t>
            </a:r>
            <a:r>
              <a:rPr lang="fr-FR" altLang="fr-FR" dirty="0">
                <a:latin typeface="+mj-lt"/>
              </a:rPr>
              <a:t> </a:t>
            </a:r>
            <a:r>
              <a:rPr lang="fr-FR" altLang="fr-FR" dirty="0" smtClean="0">
                <a:latin typeface="+mj-lt"/>
              </a:rPr>
              <a:t>6DH trituration</a:t>
            </a: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Formule reprise dans notre formule de </a:t>
            </a:r>
            <a:r>
              <a:rPr lang="fr-FR" altLang="fr-FR" dirty="0" smtClean="0">
                <a:latin typeface="+mj-lt"/>
              </a:rPr>
              <a:t>CHU (en aigu) </a:t>
            </a:r>
            <a:r>
              <a:rPr lang="fr-FR" altLang="fr-FR" dirty="0">
                <a:latin typeface="+mj-lt"/>
              </a:rPr>
              <a:t>:</a:t>
            </a:r>
          </a:p>
          <a:p>
            <a:pPr marL="0" indent="0" algn="just">
              <a:buNone/>
            </a:pP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Chamomilla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+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Ferrum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phos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. + </a:t>
            </a: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Silicea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 </a:t>
            </a:r>
            <a:r>
              <a:rPr lang="fr-FR" altLang="fr-FR" dirty="0" err="1">
                <a:latin typeface="+mj-lt"/>
              </a:rPr>
              <a:t>aa</a:t>
            </a:r>
            <a:r>
              <a:rPr lang="fr-FR" altLang="fr-FR" dirty="0">
                <a:latin typeface="+mj-lt"/>
              </a:rPr>
              <a:t> 30K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607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765C4-FAA7-4745-BF53-3FD80317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-80248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Savoir distinguer migraines et céphalées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34D7B30F-CCAD-408D-A223-E2C3B0E6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585341"/>
            <a:ext cx="3363974" cy="5214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altLang="fr-FR" b="1" dirty="0">
                <a:solidFill>
                  <a:schemeClr val="bg1"/>
                </a:solidFill>
                <a:latin typeface="+mj-lt"/>
              </a:rPr>
              <a:t>Eliminez : 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/>
                </a:solidFill>
                <a:latin typeface="+mj-lt"/>
              </a:rPr>
              <a:t>- céphalées </a:t>
            </a:r>
            <a:r>
              <a:rPr lang="fr-FR" altLang="fr-FR" dirty="0">
                <a:solidFill>
                  <a:schemeClr val="bg1"/>
                </a:solidFill>
                <a:latin typeface="+mj-lt"/>
              </a:rPr>
              <a:t>de tension</a:t>
            </a:r>
          </a:p>
          <a:p>
            <a:pPr>
              <a:buFontTx/>
              <a:buChar char="-"/>
            </a:pPr>
            <a:r>
              <a:rPr lang="fr-FR" altLang="fr-FR" dirty="0" smtClean="0">
                <a:solidFill>
                  <a:schemeClr val="bg1"/>
                </a:solidFill>
                <a:latin typeface="+mj-lt"/>
              </a:rPr>
              <a:t>cervicalgies </a:t>
            </a:r>
            <a:r>
              <a:rPr lang="fr-FR" altLang="fr-FR" dirty="0">
                <a:solidFill>
                  <a:schemeClr val="bg1"/>
                </a:solidFill>
                <a:latin typeface="+mj-lt"/>
              </a:rPr>
              <a:t>irradiées </a:t>
            </a:r>
            <a:endParaRPr lang="fr-FR" altLang="fr-FR" dirty="0" smtClean="0">
              <a:solidFill>
                <a:schemeClr val="bg1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fr-FR" altLang="fr-FR" dirty="0" smtClean="0">
                <a:solidFill>
                  <a:schemeClr val="bg1"/>
                </a:solidFill>
                <a:latin typeface="+mj-lt"/>
              </a:rPr>
              <a:t>poussée </a:t>
            </a:r>
            <a:r>
              <a:rPr lang="fr-FR" altLang="fr-FR" dirty="0">
                <a:solidFill>
                  <a:schemeClr val="bg1"/>
                </a:solidFill>
                <a:latin typeface="+mj-lt"/>
              </a:rPr>
              <a:t>hypertensive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/>
                </a:solidFill>
                <a:latin typeface="+mj-lt"/>
              </a:rPr>
              <a:t>- glaucome </a:t>
            </a:r>
            <a:r>
              <a:rPr lang="fr-FR" altLang="fr-FR" dirty="0">
                <a:solidFill>
                  <a:schemeClr val="bg1"/>
                </a:solidFill>
                <a:latin typeface="+mj-lt"/>
              </a:rPr>
              <a:t>aigu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/>
                </a:solidFill>
                <a:latin typeface="+mj-lt"/>
              </a:rPr>
              <a:t>- sinusite </a:t>
            </a:r>
            <a:r>
              <a:rPr lang="fr-FR" altLang="fr-FR" dirty="0">
                <a:solidFill>
                  <a:schemeClr val="bg1"/>
                </a:solidFill>
                <a:latin typeface="+mj-lt"/>
              </a:rPr>
              <a:t>frontale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chemeClr val="bg1"/>
                </a:solidFill>
                <a:latin typeface="+mj-lt"/>
              </a:rPr>
              <a:t>- névralgie </a:t>
            </a:r>
            <a:r>
              <a:rPr lang="fr-FR" altLang="fr-FR" dirty="0">
                <a:solidFill>
                  <a:schemeClr val="bg1"/>
                </a:solidFill>
                <a:latin typeface="+mj-lt"/>
              </a:rPr>
              <a:t>du trijumeau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Image 4" descr="clip_image002.gif">
            <a:extLst>
              <a:ext uri="{FF2B5EF4-FFF2-40B4-BE49-F238E27FC236}">
                <a16:creationId xmlns:a16="http://schemas.microsoft.com/office/drawing/2014/main" xmlns="" id="{2B789522-2E6F-4C5E-96F1-A61A1597F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5603796" cy="66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53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C22B59-99F3-4AB0-910C-CB0A1D8F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altLang="fr-FR" sz="3600" dirty="0">
                <a:latin typeface="+mn-lt"/>
              </a:rPr>
              <a:t>les  "Bilans Nutrition Santé" : </a:t>
            </a:r>
            <a:br>
              <a:rPr lang="fr-FR" altLang="fr-FR" sz="3600" dirty="0">
                <a:latin typeface="+mn-lt"/>
              </a:rPr>
            </a:br>
            <a:r>
              <a:rPr lang="fr-FR" altLang="fr-FR" sz="3600" dirty="0">
                <a:latin typeface="+mn-lt"/>
              </a:rPr>
              <a:t>une approche systémique de la complexité du vivant</a:t>
            </a:r>
            <a:endParaRPr lang="fr-FR" sz="3600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5BE8A42-68E0-4F1A-89B1-0DE551017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60" y="1962170"/>
            <a:ext cx="10515600" cy="47831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fr-FR" altLang="fr-FR" dirty="0">
                <a:latin typeface="+mj-lt"/>
              </a:rPr>
              <a:t>Suivant cette présentation nous pouvons en conclure que la problématique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dirty="0">
                <a:latin typeface="+mj-lt"/>
              </a:rPr>
              <a:t>migraineuse peut se développer sur des terrains différents, ce qui la </a:t>
            </a:r>
            <a:r>
              <a:rPr lang="fr-FR" altLang="fr-FR" dirty="0" smtClean="0">
                <a:latin typeface="+mj-lt"/>
              </a:rPr>
              <a:t>rend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difficile à contrôler.</a:t>
            </a:r>
          </a:p>
          <a:p>
            <a:pPr>
              <a:lnSpc>
                <a:spcPct val="80000"/>
              </a:lnSpc>
              <a:buNone/>
            </a:pPr>
            <a:endParaRPr lang="fr-FR" altLang="fr-FR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fr-FR" dirty="0">
                <a:latin typeface="+mj-lt"/>
              </a:rPr>
              <a:t>Le BNS est une méthode d’</a:t>
            </a:r>
            <a:r>
              <a:rPr lang="fr-FR" altLang="ja-JP" b="1" dirty="0">
                <a:latin typeface="+mj-lt"/>
              </a:rPr>
              <a:t>évaluation des dysfonctions </a:t>
            </a:r>
            <a:r>
              <a:rPr lang="fr-FR" altLang="fr-FR" b="1" dirty="0">
                <a:latin typeface="+mj-lt"/>
              </a:rPr>
              <a:t>tissulaires </a:t>
            </a:r>
            <a:r>
              <a:rPr lang="fr-FR" altLang="fr-FR" dirty="0" smtClean="0">
                <a:latin typeface="+mj-lt"/>
              </a:rPr>
              <a:t>qui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s'appuie sur un bilan plasmatique (12 ou 23 tests de turbidimétrie) </a:t>
            </a:r>
            <a:r>
              <a:rPr lang="fr-FR" altLang="fr-FR" dirty="0" smtClean="0">
                <a:latin typeface="+mj-lt"/>
              </a:rPr>
              <a:t>assisté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par un programme expert. </a:t>
            </a:r>
          </a:p>
          <a:p>
            <a:pPr>
              <a:lnSpc>
                <a:spcPct val="80000"/>
              </a:lnSpc>
              <a:buNone/>
            </a:pPr>
            <a:endParaRPr lang="fr-FR" altLang="fr-FR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fr-FR" dirty="0">
                <a:latin typeface="+mj-lt"/>
              </a:rPr>
              <a:t>Cet outil nous indique en outre :</a:t>
            </a:r>
          </a:p>
          <a:p>
            <a:pPr>
              <a:lnSpc>
                <a:spcPct val="80000"/>
              </a:lnSpc>
              <a:buNone/>
            </a:pPr>
            <a:endParaRPr lang="fr-FR" altLang="fr-FR" dirty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fr-FR" altLang="fr-FR" dirty="0">
                <a:latin typeface="+mj-lt"/>
              </a:rPr>
              <a:t>1 </a:t>
            </a:r>
            <a:r>
              <a:rPr lang="mr-IN" altLang="fr-FR" dirty="0">
                <a:latin typeface="+mj-lt"/>
              </a:rPr>
              <a:t>–</a:t>
            </a:r>
            <a:r>
              <a:rPr lang="fr-FR" altLang="fr-FR" dirty="0">
                <a:latin typeface="+mj-lt"/>
              </a:rPr>
              <a:t> le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niveau d'homéostasie </a:t>
            </a:r>
            <a:r>
              <a:rPr lang="fr-FR" altLang="fr-FR" dirty="0">
                <a:latin typeface="+mj-lt"/>
              </a:rPr>
              <a:t>= risque d’apparition de complications !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dirty="0">
                <a:latin typeface="+mj-lt"/>
              </a:rPr>
              <a:t>2 </a:t>
            </a:r>
            <a:r>
              <a:rPr lang="mr-IN" altLang="fr-FR" dirty="0">
                <a:latin typeface="+mj-lt"/>
              </a:rPr>
              <a:t>–</a:t>
            </a:r>
            <a:r>
              <a:rPr lang="fr-FR" altLang="fr-FR" dirty="0">
                <a:latin typeface="+mj-lt"/>
              </a:rPr>
              <a:t> un ensemble de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solutions physiologiques </a:t>
            </a:r>
            <a:r>
              <a:rPr lang="fr-FR" altLang="fr-FR" dirty="0">
                <a:latin typeface="+mj-lt"/>
              </a:rPr>
              <a:t>d’amélioration </a:t>
            </a:r>
            <a:r>
              <a:rPr lang="fr-FR" altLang="fr-FR" dirty="0" smtClean="0">
                <a:latin typeface="+mj-lt"/>
              </a:rPr>
              <a:t>des</a:t>
            </a:r>
          </a:p>
          <a:p>
            <a:pPr>
              <a:lnSpc>
                <a:spcPct val="80000"/>
              </a:lnSpc>
              <a:buNone/>
            </a:pP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régulations en cause : plantes, micronutrition, FB, HE</a:t>
            </a:r>
            <a:r>
              <a:rPr lang="fr-FR" altLang="fr-FR" dirty="0" smtClean="0">
                <a:latin typeface="+mj-lt"/>
              </a:rPr>
              <a:t>, homéopathie </a:t>
            </a:r>
            <a:r>
              <a:rPr lang="mr-IN" altLang="fr-FR" dirty="0">
                <a:latin typeface="+mj-lt"/>
              </a:rPr>
              <a:t>…</a:t>
            </a:r>
            <a:endParaRPr lang="fr-FR" altLang="fr-FR" dirty="0">
              <a:latin typeface="+mj-lt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82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C1B0E8-0143-410E-ADAD-6A20DC4F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4000" b="1" dirty="0"/>
              <a:t>Bibliographie </a:t>
            </a:r>
            <a:r>
              <a:rPr lang="fr-FR" altLang="fr-FR" b="1" dirty="0"/>
              <a:t>: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61D99C0-3D3C-46C0-89F1-A7E3EE006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fr-FR" altLang="ja-JP" b="1" dirty="0">
                <a:latin typeface="+mj-lt"/>
              </a:rPr>
              <a:t>Matière médicale thérapeutique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P. </a:t>
            </a:r>
            <a:r>
              <a:rPr lang="fr-FR" altLang="ja-JP" dirty="0" err="1">
                <a:latin typeface="+mj-lt"/>
              </a:rPr>
              <a:t>Kollitsch</a:t>
            </a:r>
            <a:r>
              <a:rPr lang="fr-FR" altLang="ja-JP" dirty="0">
                <a:latin typeface="+mj-lt"/>
              </a:rPr>
              <a:t> (Masson, 1955)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L</a:t>
            </a:r>
            <a:r>
              <a:rPr lang="ja-JP" altLang="fr-FR" b="1" dirty="0">
                <a:latin typeface="+mj-lt"/>
              </a:rPr>
              <a:t>’</a:t>
            </a:r>
            <a:r>
              <a:rPr lang="fr-FR" altLang="ja-JP" b="1" dirty="0" err="1">
                <a:latin typeface="+mj-lt"/>
              </a:rPr>
              <a:t>homotoxicologie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H.H. </a:t>
            </a:r>
            <a:r>
              <a:rPr lang="fr-FR" altLang="ja-JP" dirty="0" err="1">
                <a:latin typeface="+mj-lt"/>
              </a:rPr>
              <a:t>Reckeweg</a:t>
            </a:r>
            <a:r>
              <a:rPr lang="fr-FR" altLang="ja-JP" dirty="0">
                <a:latin typeface="+mj-lt"/>
              </a:rPr>
              <a:t> (Aurelia-</a:t>
            </a:r>
            <a:r>
              <a:rPr lang="fr-FR" altLang="ja-JP" dirty="0" err="1">
                <a:latin typeface="+mj-lt"/>
              </a:rPr>
              <a:t>Verlag</a:t>
            </a:r>
            <a:r>
              <a:rPr lang="fr-FR" altLang="ja-JP" dirty="0">
                <a:latin typeface="+mj-lt"/>
              </a:rPr>
              <a:t>, 1955)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The </a:t>
            </a:r>
            <a:r>
              <a:rPr lang="fr-FR" altLang="ja-JP" b="1" dirty="0" err="1">
                <a:latin typeface="+mj-lt"/>
              </a:rPr>
              <a:t>serum</a:t>
            </a:r>
            <a:r>
              <a:rPr lang="fr-FR" altLang="ja-JP" b="1" dirty="0">
                <a:latin typeface="+mj-lt"/>
              </a:rPr>
              <a:t> </a:t>
            </a:r>
            <a:r>
              <a:rPr lang="fr-FR" altLang="ja-JP" b="1" dirty="0" err="1">
                <a:latin typeface="+mj-lt"/>
              </a:rPr>
              <a:t>reactivity</a:t>
            </a:r>
            <a:r>
              <a:rPr lang="fr-FR" altLang="ja-JP" b="1" dirty="0">
                <a:latin typeface="+mj-lt"/>
              </a:rPr>
              <a:t> test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G. </a:t>
            </a:r>
            <a:r>
              <a:rPr lang="fr-FR" altLang="ja-JP" dirty="0" err="1">
                <a:latin typeface="+mj-lt"/>
              </a:rPr>
              <a:t>Henshaw</a:t>
            </a:r>
            <a:r>
              <a:rPr lang="fr-FR" altLang="ja-JP" dirty="0">
                <a:latin typeface="+mj-lt"/>
              </a:rPr>
              <a:t> (Exposition </a:t>
            </a:r>
            <a:r>
              <a:rPr lang="fr-FR" altLang="ja-JP" dirty="0" err="1">
                <a:latin typeface="+mj-lt"/>
              </a:rPr>
              <a:t>press</a:t>
            </a:r>
            <a:r>
              <a:rPr lang="fr-FR" altLang="ja-JP" dirty="0">
                <a:latin typeface="+mj-lt"/>
              </a:rPr>
              <a:t> 1980)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La gemmothérapie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Pol Henry (Belgique, 1983)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Exploitation clinique des profils protéiques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Giraudet, Coudon et Postel (</a:t>
            </a:r>
            <a:r>
              <a:rPr lang="fr-FR" altLang="ja-JP" dirty="0" err="1">
                <a:latin typeface="+mj-lt"/>
              </a:rPr>
              <a:t>Technicon</a:t>
            </a:r>
            <a:r>
              <a:rPr lang="fr-FR" altLang="ja-JP" dirty="0">
                <a:latin typeface="+mj-lt"/>
              </a:rPr>
              <a:t> 1990)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Le système de la régulation de base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A. </a:t>
            </a:r>
            <a:r>
              <a:rPr lang="fr-FR" altLang="ja-JP" dirty="0" err="1">
                <a:latin typeface="+mj-lt"/>
              </a:rPr>
              <a:t>Pischinger</a:t>
            </a:r>
            <a:r>
              <a:rPr lang="fr-FR" altLang="ja-JP" dirty="0">
                <a:latin typeface="+mj-lt"/>
              </a:rPr>
              <a:t> (Haug 1994)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Diagnostic précoce par profil protéique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E. </a:t>
            </a:r>
            <a:r>
              <a:rPr lang="fr-FR" altLang="ja-JP" dirty="0" err="1">
                <a:latin typeface="+mj-lt"/>
              </a:rPr>
              <a:t>Petricoin</a:t>
            </a:r>
            <a:r>
              <a:rPr lang="fr-FR" altLang="ja-JP" dirty="0">
                <a:latin typeface="+mj-lt"/>
              </a:rPr>
              <a:t> et coll. (Lancet 2002, 359:572-577)</a:t>
            </a:r>
          </a:p>
          <a:p>
            <a:pPr algn="just">
              <a:lnSpc>
                <a:spcPct val="80000"/>
              </a:lnSpc>
            </a:pPr>
            <a:r>
              <a:rPr lang="ja-JP" altLang="fr-FR" dirty="0">
                <a:latin typeface="+mj-lt"/>
              </a:rPr>
              <a:t>“</a:t>
            </a:r>
            <a:r>
              <a:rPr lang="fr-FR" altLang="ja-JP" b="1" dirty="0">
                <a:latin typeface="+mj-lt"/>
              </a:rPr>
              <a:t>La médecine demain ?</a:t>
            </a:r>
            <a:r>
              <a:rPr lang="ja-JP" altLang="fr-FR" dirty="0">
                <a:latin typeface="+mj-lt"/>
              </a:rPr>
              <a:t>”</a:t>
            </a:r>
            <a:r>
              <a:rPr lang="fr-FR" altLang="ja-JP" dirty="0">
                <a:latin typeface="+mj-lt"/>
              </a:rPr>
              <a:t>  Françoise et J.Y. Henry (IMH, 2013)</a:t>
            </a:r>
            <a:endParaRPr lang="fr-FR" altLang="fr-FR" dirty="0">
              <a:latin typeface="+mj-lt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80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4324D6D-64B2-4C30-B108-71F151B6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E97932CA-F686-4290-A21C-1DEC417A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rmAutofit/>
          </a:bodyPr>
          <a:lstStyle/>
          <a:p>
            <a:endParaRPr lang="en-US" sz="18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C99A8FB7-A79B-4BC9-9D56-B79587F6A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05005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B6114379-CEF2-4927-BEAC-763037C09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9597" y="2815229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B23893E2-3349-46D7-A7AA-B9E447957F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Espace réservé du contenu 4">
            <a:extLst>
              <a:ext uri="{FF2B5EF4-FFF2-40B4-BE49-F238E27FC236}">
                <a16:creationId xmlns:a16="http://schemas.microsoft.com/office/drawing/2014/main" xmlns="" id="{9D08D368-ADCE-480D-BE77-4E9938174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86" y="444305"/>
            <a:ext cx="7235343" cy="5969389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C14C23C8-0D86-4D9E-A9C7-76291675C4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60603" y="1"/>
            <a:ext cx="4034316" cy="3486455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clipart&#10;&#10;Description générée avec un niveau de confiance élevé">
            <a:extLst>
              <a:ext uri="{FF2B5EF4-FFF2-40B4-BE49-F238E27FC236}">
                <a16:creationId xmlns:a16="http://schemas.microsoft.com/office/drawing/2014/main" xmlns="" id="{2B9C90E4-E758-4EAB-9B7D-07D7D3EAF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74" y="716817"/>
            <a:ext cx="3028386" cy="1514193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2B7592FE-10D1-4664-B623-353F47C8D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32248578-C6EF-47FB-8B88-AD65C2745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053088" y="4197206"/>
            <a:ext cx="3138912" cy="2660795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4C8B41B6-A35C-4756-847F-45D6261959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830" y="5379971"/>
            <a:ext cx="2875427" cy="77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61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0AFDDB-1F25-4BAA-A1BD-B3291CD0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Les migraines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4F408CA-9EF7-4610-9C52-F498D2C54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altLang="fr-FR" b="1" u="sng" dirty="0">
                <a:solidFill>
                  <a:srgbClr val="C00000"/>
                </a:solidFill>
                <a:latin typeface="+mj-lt"/>
              </a:rPr>
              <a:t>Hémicrânie battante </a:t>
            </a:r>
            <a:r>
              <a:rPr lang="fr-FR" altLang="fr-FR" u="sng" dirty="0">
                <a:latin typeface="+mj-lt"/>
              </a:rPr>
              <a:t>: </a:t>
            </a:r>
          </a:p>
          <a:p>
            <a:pPr marL="0" indent="0" algn="just">
              <a:buNone/>
            </a:pPr>
            <a:endParaRPr lang="fr-FR" altLang="fr-FR" u="sng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FR" altLang="fr-FR" dirty="0">
                <a:latin typeface="+mj-lt"/>
              </a:rPr>
              <a:t>C</a:t>
            </a:r>
            <a:r>
              <a:rPr lang="fr-FR" altLang="fr-FR" dirty="0" smtClean="0">
                <a:latin typeface="+mj-lt"/>
              </a:rPr>
              <a:t>’est </a:t>
            </a:r>
            <a:r>
              <a:rPr lang="fr-FR" altLang="fr-FR" dirty="0">
                <a:latin typeface="+mj-lt"/>
              </a:rPr>
              <a:t>une affection de caractère familial, ayant des facteurs déclenchant nombreux (chocolat, alcool, variations hormonales, stress …) qui provoquent une libération de vasoconstricteurs dans le territoire de la carotide externe.</a:t>
            </a: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C’est une maladie bénigne mais handicapante, en raison de la fréquence des crises et de leur durée, qui touche 3 % de la population européenne et 3 femmes pour 1 homme, dont les crises sont parfois précédées d’auras durant quelques minutes (visuelles, vertiges, paresthésies …).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61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BDB5AAC-F841-4C9A-AE62-1B3FB28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Quelques chiffres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D16384A-7FC3-454B-9BBF-C160C7C47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575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—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35% </a:t>
            </a:r>
            <a:r>
              <a:rPr lang="fr-FR" altLang="fr-FR" dirty="0">
                <a:latin typeface="+mj-lt"/>
              </a:rPr>
              <a:t>des patients souffrent d’une forme invalidante de la maladie,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50% </a:t>
            </a:r>
            <a:r>
              <a:rPr lang="fr-FR" altLang="fr-FR" dirty="0">
                <a:latin typeface="+mj-lt"/>
              </a:rPr>
              <a:t>s’</a:t>
            </a:r>
            <a:r>
              <a:rPr lang="fr-FR" altLang="ja-JP" dirty="0">
                <a:latin typeface="+mj-lt"/>
              </a:rPr>
              <a:t>automédiquent de façon inadaptée,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—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 10% </a:t>
            </a:r>
            <a:r>
              <a:rPr lang="fr-FR" altLang="fr-FR" dirty="0">
                <a:latin typeface="+mj-lt"/>
              </a:rPr>
              <a:t>seulement utilisent les triptans</a:t>
            </a:r>
            <a:br>
              <a:rPr lang="fr-FR" altLang="fr-FR" dirty="0">
                <a:latin typeface="+mj-lt"/>
              </a:rPr>
            </a:br>
            <a:r>
              <a:rPr lang="fr-FR" altLang="fr-FR" dirty="0">
                <a:latin typeface="+mj-lt"/>
              </a:rPr>
              <a:t>—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65% </a:t>
            </a:r>
            <a:r>
              <a:rPr lang="fr-FR" altLang="fr-FR" dirty="0">
                <a:latin typeface="+mj-lt"/>
              </a:rPr>
              <a:t>des patients se disent insatisfaits du résultat thérapeutique : on considère que la maladie devient chronique quand elle atteint le sujet 15 jours par mois.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Les répercussions familiales et professionnelles sont importantes 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70% </a:t>
            </a:r>
            <a:r>
              <a:rPr lang="fr-FR" altLang="fr-FR" dirty="0">
                <a:latin typeface="+mj-lt"/>
              </a:rPr>
              <a:t>des patients sont anxieux, insomniaques et/ou dépressifs. Les crises durent de 4 à 72 heures (sans traitement), avec nausées (vomissements) et photophobie.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 L’activité physique majore la douleur, le sommeil est généralement réparateur.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306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4DA584-19E8-4656-9BCA-45DD5BC3D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 mécanisme des migraines vraies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B273AB7-9BBA-4000-956A-1EF93B075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Aucun examen complémentaire n’est nécessaire dans les formes typiques. En cas de doute, on pratiquera une IRM pour éliminer une affection organique.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dirty="0">
                <a:latin typeface="+mj-lt"/>
              </a:rPr>
              <a:t>De récentes études ont mis en évidence des perturbations </a:t>
            </a:r>
            <a:r>
              <a:rPr lang="fr-FR" altLang="fr-FR" dirty="0">
                <a:latin typeface="+mj-lt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       du rythme des sécrétions corticales (sérotonine et mélatonine)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       des hormonales hypophysaires (prolactine, cortisol)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       des hormones sexuelles dans la maladie migraineuse.   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FR" altLang="fr-FR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En cas de doute, faire un </a:t>
            </a:r>
            <a:r>
              <a:rPr lang="fr-FR" altLang="fr-FR" b="1" dirty="0">
                <a:latin typeface="+mj-lt"/>
              </a:rPr>
              <a:t>bilan des neurotransmetteurs</a:t>
            </a:r>
            <a:r>
              <a:rPr lang="fr-FR" altLang="fr-FR" dirty="0">
                <a:latin typeface="+mj-lt"/>
              </a:rPr>
              <a:t> (BNT)</a:t>
            </a:r>
          </a:p>
          <a:p>
            <a:endParaRPr lang="fr-FR" dirty="0"/>
          </a:p>
        </p:txBody>
      </p:sp>
      <p:pic>
        <p:nvPicPr>
          <p:cNvPr id="9" name="Graphique 8" descr="Ligne fléchée : légère courbe">
            <a:extLst>
              <a:ext uri="{FF2B5EF4-FFF2-40B4-BE49-F238E27FC236}">
                <a16:creationId xmlns:a16="http://schemas.microsoft.com/office/drawing/2014/main" xmlns="" id="{FCB72294-4868-4B02-80C0-91FD0EF15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3875" y="3251485"/>
            <a:ext cx="914400" cy="914400"/>
          </a:xfrm>
          <a:prstGeom prst="rect">
            <a:avLst/>
          </a:prstGeom>
        </p:spPr>
      </p:pic>
      <p:pic>
        <p:nvPicPr>
          <p:cNvPr id="11" name="Graphique 10" descr="Ligne fléchée : légère courbe">
            <a:extLst>
              <a:ext uri="{FF2B5EF4-FFF2-40B4-BE49-F238E27FC236}">
                <a16:creationId xmlns:a16="http://schemas.microsoft.com/office/drawing/2014/main" xmlns="" id="{33B42447-D8A5-4C99-BE69-8599A020D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3875" y="4053309"/>
            <a:ext cx="914400" cy="914400"/>
          </a:xfrm>
          <a:prstGeom prst="rect">
            <a:avLst/>
          </a:prstGeom>
        </p:spPr>
      </p:pic>
      <p:pic>
        <p:nvPicPr>
          <p:cNvPr id="7" name="Graphique 10" descr="Ligne fléchée : légère courbe">
            <a:extLst>
              <a:ext uri="{FF2B5EF4-FFF2-40B4-BE49-F238E27FC236}">
                <a16:creationId xmlns:a16="http://schemas.microsoft.com/office/drawing/2014/main" xmlns="" id="{33B42447-D8A5-4C99-BE69-8599A020D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7019" y="4669851"/>
            <a:ext cx="914400" cy="80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0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738822-4E3A-4358-83CF-EDF98A92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</a:t>
            </a:r>
            <a:r>
              <a:rPr lang="fr-FR" b="1" dirty="0"/>
              <a:t>migraines ophtalmiques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99D779C-02B1-48EE-8D6F-52B00C70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37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Elles constituent un cas particulier (Yang localisé = toujours le même œil). Il est intéressant de tester (palpation) les points d’acupuncture de l’œil 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– 1 </a:t>
            </a:r>
            <a:r>
              <a:rPr lang="fr-FR" altLang="fr-FR" b="1" dirty="0" smtClean="0">
                <a:latin typeface="+mj-lt"/>
              </a:rPr>
              <a:t>Vessie</a:t>
            </a: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(angle interne) + 10 vessie (point post. d’appel)</a:t>
            </a:r>
            <a:br>
              <a:rPr lang="fr-FR" altLang="fr-FR" dirty="0">
                <a:latin typeface="+mj-lt"/>
              </a:rPr>
            </a:br>
            <a:r>
              <a:rPr lang="fr-FR" altLang="fr-FR" dirty="0">
                <a:latin typeface="+mj-lt"/>
              </a:rPr>
              <a:t>– 1 </a:t>
            </a:r>
            <a:r>
              <a:rPr lang="fr-FR" altLang="fr-FR" b="1" dirty="0">
                <a:latin typeface="+mj-lt"/>
              </a:rPr>
              <a:t>VB</a:t>
            </a:r>
            <a:r>
              <a:rPr lang="fr-FR" altLang="fr-FR" dirty="0">
                <a:latin typeface="+mj-lt"/>
              </a:rPr>
              <a:t> (angle externe) + 20 VB (point postérieur d’appel)</a:t>
            </a:r>
            <a:br>
              <a:rPr lang="fr-FR" altLang="fr-FR" dirty="0">
                <a:latin typeface="+mj-lt"/>
              </a:rPr>
            </a:br>
            <a:r>
              <a:rPr lang="fr-FR" altLang="fr-FR" dirty="0">
                <a:latin typeface="+mj-lt"/>
              </a:rPr>
              <a:t>– 1 </a:t>
            </a:r>
            <a:r>
              <a:rPr lang="fr-FR" altLang="fr-FR" b="1" dirty="0">
                <a:latin typeface="+mj-lt"/>
              </a:rPr>
              <a:t>Estomac</a:t>
            </a:r>
            <a:r>
              <a:rPr lang="fr-FR" altLang="fr-FR" dirty="0">
                <a:latin typeface="+mj-lt"/>
              </a:rPr>
              <a:t> (pt. inférieur) + 6 Estomac (point post. d’appel)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dirty="0">
                <a:latin typeface="+mj-lt"/>
              </a:rPr>
              <a:t>NB. veillez à éliminer un diagnostic organique (ex.: glaucome, exophtalmie, zona …) qui nécessiterait une exploration spécialisée.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474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1875007-9536-4E1C-8C3D-EC46D856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Un pool de 73 patients migraineux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931895E-2EA8-4294-8291-B3B6EA308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altLang="fr-FR" b="1" dirty="0">
                <a:latin typeface="+mj-lt"/>
              </a:rPr>
              <a:t>Un aspect majoritaire de BNS </a:t>
            </a:r>
            <a:r>
              <a:rPr lang="fr-FR" altLang="fr-FR" dirty="0">
                <a:latin typeface="+mj-lt"/>
              </a:rPr>
              <a:t>: 42 cas « </a:t>
            </a:r>
            <a:r>
              <a:rPr lang="fr-FR" altLang="fr-FR" b="1" dirty="0">
                <a:latin typeface="+mj-lt"/>
              </a:rPr>
              <a:t>hypo</a:t>
            </a:r>
            <a:r>
              <a:rPr lang="fr-FR" altLang="fr-FR" dirty="0">
                <a:latin typeface="+mj-lt"/>
              </a:rPr>
              <a:t> » (dont seulement 4 hommes !).</a:t>
            </a: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Cet aspect évoque le </a:t>
            </a:r>
            <a:r>
              <a:rPr lang="fr-FR" altLang="fr-FR" b="1" dirty="0">
                <a:solidFill>
                  <a:srgbClr val="C00000"/>
                </a:solidFill>
                <a:latin typeface="+mj-lt"/>
              </a:rPr>
              <a:t>mécanisme allergique </a:t>
            </a:r>
            <a:r>
              <a:rPr lang="fr-FR" altLang="fr-FR" dirty="0">
                <a:latin typeface="+mj-lt"/>
              </a:rPr>
              <a:t>(hypo Bêta et Gamma) et la chronicité du trouble.</a:t>
            </a: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Sur chaque </a:t>
            </a:r>
            <a:r>
              <a:rPr lang="fr-FR" altLang="fr-FR" dirty="0" smtClean="0">
                <a:latin typeface="+mj-lt"/>
              </a:rPr>
              <a:t>BNS, </a:t>
            </a:r>
            <a:r>
              <a:rPr lang="fr-FR" altLang="fr-FR" dirty="0">
                <a:latin typeface="+mj-lt"/>
              </a:rPr>
              <a:t>on observe seulement un ou deux paramètres </a:t>
            </a:r>
            <a:r>
              <a:rPr lang="fr-FR" altLang="fr-FR" dirty="0" err="1">
                <a:latin typeface="+mj-lt"/>
              </a:rPr>
              <a:t>élévés</a:t>
            </a:r>
            <a:r>
              <a:rPr lang="fr-FR" altLang="fr-FR" dirty="0">
                <a:latin typeface="+mj-lt"/>
              </a:rPr>
              <a:t> :</a:t>
            </a:r>
          </a:p>
          <a:p>
            <a:pPr marL="0" indent="0" algn="just">
              <a:buNone/>
            </a:pPr>
            <a:r>
              <a:rPr lang="fr-FR" altLang="fr-FR" b="1" dirty="0" err="1" smtClean="0">
                <a:solidFill>
                  <a:srgbClr val="C00000"/>
                </a:solidFill>
                <a:latin typeface="+mj-lt"/>
              </a:rPr>
              <a:t>Magnesia</a:t>
            </a:r>
            <a:r>
              <a:rPr lang="fr-FR" altLang="fr-FR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b="1" dirty="0" err="1" smtClean="0">
                <a:solidFill>
                  <a:srgbClr val="C00000"/>
                </a:solidFill>
                <a:latin typeface="+mj-lt"/>
              </a:rPr>
              <a:t>phos</a:t>
            </a:r>
            <a:r>
              <a:rPr lang="fr-FR" altLang="fr-FR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(douleurs)</a:t>
            </a:r>
          </a:p>
          <a:p>
            <a:pPr marL="0" indent="0" algn="just">
              <a:buNone/>
            </a:pPr>
            <a:r>
              <a:rPr lang="fr-FR" altLang="fr-FR" b="1" dirty="0" err="1" smtClean="0">
                <a:solidFill>
                  <a:srgbClr val="C00000"/>
                </a:solidFill>
                <a:latin typeface="+mj-lt"/>
              </a:rPr>
              <a:t>Arsenicum</a:t>
            </a:r>
            <a:r>
              <a:rPr lang="fr-FR" altLang="fr-FR" b="1" dirty="0" smtClean="0">
                <a:solidFill>
                  <a:srgbClr val="C00000"/>
                </a:solidFill>
                <a:latin typeface="+mj-lt"/>
              </a:rPr>
              <a:t> album</a:t>
            </a: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(tension nerveuse) </a:t>
            </a:r>
          </a:p>
          <a:p>
            <a:pPr marL="0" indent="0" algn="just">
              <a:buNone/>
            </a:pPr>
            <a:r>
              <a:rPr lang="fr-FR" altLang="fr-FR" b="1" dirty="0" err="1">
                <a:solidFill>
                  <a:srgbClr val="C00000"/>
                </a:solidFill>
                <a:latin typeface="+mj-lt"/>
              </a:rPr>
              <a:t>Zincum</a:t>
            </a:r>
            <a:r>
              <a:rPr lang="fr-FR" altLang="fr-FR" dirty="0">
                <a:latin typeface="+mj-lt"/>
              </a:rPr>
              <a:t> (trouble hormonal)</a:t>
            </a:r>
          </a:p>
          <a:p>
            <a:pPr marL="0" indent="0" algn="just">
              <a:buNone/>
            </a:pPr>
            <a:r>
              <a:rPr lang="fr-FR" altLang="fr-FR" b="1" dirty="0" smtClean="0">
                <a:solidFill>
                  <a:srgbClr val="C00000"/>
                </a:solidFill>
                <a:latin typeface="+mj-lt"/>
              </a:rPr>
              <a:t>Acides</a:t>
            </a:r>
            <a:r>
              <a:rPr lang="fr-FR" altLang="fr-FR" dirty="0" smtClean="0">
                <a:latin typeface="+mj-lt"/>
              </a:rPr>
              <a:t> </a:t>
            </a:r>
            <a:r>
              <a:rPr lang="fr-FR" altLang="fr-FR" dirty="0">
                <a:latin typeface="+mj-lt"/>
              </a:rPr>
              <a:t>(</a:t>
            </a:r>
            <a:r>
              <a:rPr lang="fr-FR" altLang="fr-FR" dirty="0" smtClean="0">
                <a:latin typeface="+mj-lt"/>
              </a:rPr>
              <a:t>inflammation sur sécheresse)</a:t>
            </a: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endParaRPr lang="fr-FR" altLang="fr-FR" dirty="0">
              <a:latin typeface="+mj-lt"/>
            </a:endParaRPr>
          </a:p>
          <a:p>
            <a:pPr marL="0" indent="0" algn="just">
              <a:buNone/>
            </a:pPr>
            <a:r>
              <a:rPr lang="fr-FR" altLang="fr-FR" dirty="0">
                <a:latin typeface="+mj-lt"/>
              </a:rPr>
              <a:t>Ce qui met bien en évidence les différents facteurs qui sous-tendent ce trouble.</a:t>
            </a:r>
          </a:p>
        </p:txBody>
      </p:sp>
    </p:spTree>
    <p:extLst>
      <p:ext uri="{BB962C8B-B14F-4D97-AF65-F5344CB8AC3E}">
        <p14:creationId xmlns:p14="http://schemas.microsoft.com/office/powerpoint/2010/main" val="34345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7D54C3-88DA-474E-BFEE-8472FF056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 fontScale="90000"/>
          </a:bodyPr>
          <a:lstStyle/>
          <a:p>
            <a:pPr algn="ctr"/>
            <a:r>
              <a:rPr lang="fr-FR" altLang="fr-FR" sz="2800" b="1" dirty="0">
                <a:solidFill>
                  <a:schemeClr val="bg1"/>
                </a:solidFill>
              </a:rPr>
              <a:t>Corinne, 36 ans, a des migraines gauches, une à deux fois par mois</a:t>
            </a:r>
            <a:r>
              <a:rPr lang="is-IS" altLang="fr-FR" sz="2800" dirty="0">
                <a:latin typeface="Comic Sans MS" panose="030F0702030302020204" pitchFamily="66" charset="0"/>
              </a:rPr>
              <a:t/>
            </a:r>
            <a:br>
              <a:rPr lang="is-IS" altLang="fr-FR" sz="2800" dirty="0">
                <a:latin typeface="Comic Sans MS" panose="030F0702030302020204" pitchFamily="66" charset="0"/>
              </a:rPr>
            </a:b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9" name="Content Placeholder 8">
            <a:extLst>
              <a:ext uri="{FF2B5EF4-FFF2-40B4-BE49-F238E27FC236}">
                <a16:creationId xmlns:a16="http://schemas.microsoft.com/office/drawing/2014/main" xmlns="" id="{EC8DF2DF-3AB6-4C82-B68C-838147BCE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5764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is-IS" altLang="fr-FR" sz="2000" dirty="0">
              <a:solidFill>
                <a:schemeClr val="bg1"/>
              </a:solidFill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s-IS" altLang="fr-FR" sz="2400" dirty="0">
                <a:solidFill>
                  <a:schemeClr val="bg1"/>
                </a:solidFill>
                <a:latin typeface="+mj-lt"/>
              </a:rPr>
              <a:t>BNS d’aspect classique (légèrement hypo),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s-IS" altLang="fr-FR" sz="2400" dirty="0">
                <a:solidFill>
                  <a:schemeClr val="bg1"/>
                </a:solidFill>
                <a:latin typeface="+mj-lt"/>
              </a:rPr>
              <a:t>où l’on remarquera l’augmentation classique de Mg et As, ainsi que la baisse des Alpha 1  marquant la tendance anémique, donc la difficulté à gérer ses émotions !</a:t>
            </a:r>
            <a:endParaRPr lang="fr-FR" altLang="fr-FR" sz="2400" dirty="0">
              <a:solidFill>
                <a:schemeClr val="bg1"/>
              </a:solidFill>
              <a:latin typeface="+mj-lt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0" name="Image 1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xmlns="" id="{1D389793-E4B8-4337-9224-38B1525F9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63" y="668549"/>
            <a:ext cx="6250769" cy="53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94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B62C0E-70DE-42EF-A33B-5169AFDA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altLang="fr-FR" dirty="0"/>
              <a:t>On observe en effet dans l’histoire de ces patients des dysfonctions </a:t>
            </a:r>
            <a:r>
              <a:rPr lang="fr-FR" alt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C1E7800-1541-410A-B318-51F155E84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Allergiques</a:t>
            </a:r>
            <a:r>
              <a:rPr lang="fr-FR" altLang="fr-FR" sz="3200" dirty="0">
                <a:solidFill>
                  <a:srgbClr val="C00000"/>
                </a:solidFill>
                <a:latin typeface="+mj-lt"/>
              </a:rPr>
              <a:t> </a:t>
            </a:r>
            <a:r>
              <a:rPr lang="fr-FR" altLang="fr-FR" sz="3200" dirty="0">
                <a:latin typeface="+mj-lt"/>
              </a:rPr>
              <a:t>: alterne avec d’autres manifestations (eczéma, urticaire </a:t>
            </a:r>
            <a:r>
              <a:rPr lang="mr-IN" altLang="fr-FR" sz="3200" dirty="0">
                <a:latin typeface="+mj-lt"/>
              </a:rPr>
              <a:t>…</a:t>
            </a:r>
            <a:r>
              <a:rPr lang="fr-FR" altLang="fr-FR" sz="3200" dirty="0">
                <a:latin typeface="+mj-lt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Vasculaires</a:t>
            </a:r>
            <a:r>
              <a:rPr lang="fr-FR" altLang="fr-FR" sz="3200" dirty="0">
                <a:latin typeface="+mj-lt"/>
              </a:rPr>
              <a:t> : c’est un spasme de la </a:t>
            </a:r>
            <a:r>
              <a:rPr lang="fr-FR" altLang="fr-FR" sz="3200" dirty="0" smtClean="0">
                <a:latin typeface="+mj-lt"/>
              </a:rPr>
              <a:t>carotide externe</a:t>
            </a:r>
            <a:endParaRPr lang="fr-FR" altLang="fr-FR" sz="3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Hormonales</a:t>
            </a:r>
            <a:r>
              <a:rPr lang="fr-FR" altLang="fr-FR" sz="3200" dirty="0">
                <a:latin typeface="+mj-lt"/>
              </a:rPr>
              <a:t> : certaines crises sont calées sur le cycle, ou la ménopause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Nerveuses</a:t>
            </a:r>
            <a:r>
              <a:rPr lang="fr-FR" altLang="fr-FR" sz="3200" dirty="0">
                <a:latin typeface="+mj-lt"/>
              </a:rPr>
              <a:t> : le facteur émotionnel est </a:t>
            </a:r>
            <a:r>
              <a:rPr lang="fr-FR" altLang="fr-FR" sz="3200" dirty="0" smtClean="0">
                <a:latin typeface="+mj-lt"/>
              </a:rPr>
              <a:t>souvent évident</a:t>
            </a:r>
            <a:endParaRPr lang="fr-FR" altLang="fr-FR" sz="3200" dirty="0"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3200" b="1" dirty="0">
                <a:solidFill>
                  <a:srgbClr val="C00000"/>
                </a:solidFill>
                <a:latin typeface="+mj-lt"/>
              </a:rPr>
              <a:t>Digestives</a:t>
            </a:r>
            <a:r>
              <a:rPr lang="fr-FR" altLang="fr-FR" sz="3200" dirty="0">
                <a:latin typeface="+mj-lt"/>
              </a:rPr>
              <a:t> : le trajet du méridien </a:t>
            </a:r>
            <a:r>
              <a:rPr lang="fr-FR" altLang="fr-FR" sz="3200" dirty="0" smtClean="0">
                <a:latin typeface="+mj-lt"/>
              </a:rPr>
              <a:t>Vésicule </a:t>
            </a:r>
            <a:r>
              <a:rPr lang="fr-FR" altLang="fr-FR" sz="3200" dirty="0">
                <a:latin typeface="+mj-lt"/>
              </a:rPr>
              <a:t>biliaire sur le crane est celui de la douleur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854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1079</Words>
  <Application>Microsoft Macintosh PowerPoint</Application>
  <PresentationFormat>Personnalisé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Migraines et céphalées : les distinguer, les traiter grâce aux BNS</vt:lpstr>
      <vt:lpstr>Savoir distinguer migraines et céphalées</vt:lpstr>
      <vt:lpstr>Les migraines :</vt:lpstr>
      <vt:lpstr>Quelques chiffres</vt:lpstr>
      <vt:lpstr>Le mécanisme des migraines vraies </vt:lpstr>
      <vt:lpstr>Les migraines ophtalmiques</vt:lpstr>
      <vt:lpstr>Un pool de 73 patients migraineux</vt:lpstr>
      <vt:lpstr>Corinne, 36 ans, a des migraines gauches, une à deux fois par mois </vt:lpstr>
      <vt:lpstr>On observe en effet dans l’histoire de ces patients des dysfonctions :</vt:lpstr>
      <vt:lpstr>Présentation PowerPoint</vt:lpstr>
      <vt:lpstr>Présentation PowerPoint</vt:lpstr>
      <vt:lpstr>Les migraines avec BNS « hypo »</vt:lpstr>
      <vt:lpstr>Un pool de patients migraineux</vt:lpstr>
      <vt:lpstr>Caroline, 32 ans, a des migraines droites, cataméniales, avec nausées </vt:lpstr>
      <vt:lpstr>Un pool de 73 patients migraineux</vt:lpstr>
      <vt:lpstr>Eglantine, 28 ans, a des migraines, sur fond de lithiases rénales, de chute des cheveux et de fatigue</vt:lpstr>
      <vt:lpstr>Un pool de 73 patients migraineux</vt:lpstr>
      <vt:lpstr>Florence, 33 ans, a des migraines, sur fond de d’insomnie, de gastralgies et sous anti-dépresseurs</vt:lpstr>
      <vt:lpstr>Les sels de la migraine</vt:lpstr>
      <vt:lpstr>les  "Bilans Nutrition Santé" :  une approche systémique de la complexité du vivant</vt:lpstr>
      <vt:lpstr>Bibliographie :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Migraines et céphalées : les distinguer, les traiter grâce au BNS</dc:title>
  <dc:creator>Aline ZILIOX</dc:creator>
  <cp:lastModifiedBy>nemo</cp:lastModifiedBy>
  <cp:revision>21</cp:revision>
  <dcterms:created xsi:type="dcterms:W3CDTF">2018-10-30T09:01:49Z</dcterms:created>
  <dcterms:modified xsi:type="dcterms:W3CDTF">2018-10-30T19:14:46Z</dcterms:modified>
</cp:coreProperties>
</file>